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sldIdLst>
    <p:sldId id="304" r:id="rId5"/>
    <p:sldId id="299" r:id="rId6"/>
    <p:sldId id="268" r:id="rId7"/>
    <p:sldId id="317" r:id="rId8"/>
    <p:sldId id="328" r:id="rId9"/>
    <p:sldId id="329" r:id="rId10"/>
    <p:sldId id="330" r:id="rId11"/>
    <p:sldId id="331" r:id="rId12"/>
    <p:sldId id="332" r:id="rId13"/>
    <p:sldId id="333" r:id="rId14"/>
    <p:sldId id="334" r:id="rId15"/>
    <p:sldId id="335" r:id="rId16"/>
    <p:sldId id="336" r:id="rId17"/>
    <p:sldId id="339" r:id="rId18"/>
    <p:sldId id="337" r:id="rId19"/>
    <p:sldId id="3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81434" autoAdjust="0"/>
  </p:normalViewPr>
  <p:slideViewPr>
    <p:cSldViewPr snapToGrid="0">
      <p:cViewPr varScale="1">
        <p:scale>
          <a:sx n="89" d="100"/>
          <a:sy n="89" d="100"/>
        </p:scale>
        <p:origin x="1236" y="84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>
                <a:effectLst/>
              </a:rPr>
              <a:t>Attribute Protocol (ATT)</a:t>
            </a:r>
            <a:r>
              <a:rPr lang="en-US" b="0" i="0" dirty="0">
                <a:effectLst/>
              </a:rPr>
              <a:t>: ATT is used to read, write, and exchange data between devices. It defines how data is organized and accessed in a BLE device, using attributes and services to represent device functionalities.</a:t>
            </a:r>
          </a:p>
          <a:p>
            <a:endParaRPr lang="en-US" b="0" i="0" dirty="0">
              <a:effectLst/>
            </a:endParaRPr>
          </a:p>
          <a:p>
            <a:r>
              <a:rPr lang="en-US" b="1" i="0" dirty="0">
                <a:effectLst/>
              </a:rPr>
              <a:t>Generic Attribute Profile (GATT)</a:t>
            </a:r>
            <a:r>
              <a:rPr lang="en-US" b="0" i="0" dirty="0">
                <a:effectLst/>
              </a:rPr>
              <a:t>: GATT is built on top of the ATT protocol and defines a hierarchical data structure to organize data into services, characteristics, and descriptors. It specifies how data is exchanged between BLE devices.</a:t>
            </a:r>
          </a:p>
          <a:p>
            <a:endParaRPr lang="en-US" b="0" i="0" dirty="0">
              <a:effectLst/>
            </a:endParaRPr>
          </a:p>
          <a:p>
            <a:r>
              <a:rPr lang="en-US" b="1" i="0" dirty="0">
                <a:effectLst/>
              </a:rPr>
              <a:t>Generic Access Profile (GAP)</a:t>
            </a:r>
            <a:r>
              <a:rPr lang="en-US" b="0" i="0" dirty="0">
                <a:effectLst/>
              </a:rPr>
              <a:t>: GAP defines the roles and modes of operation for BLE devices, such as peripheral, central, broadcaster, observer, etc. It also includes procedures for device discovery, connection establishment, and power management.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719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dirty="0">
                <a:solidFill>
                  <a:srgbClr val="505050"/>
                </a:solidFill>
                <a:effectLst/>
                <a:latin typeface="arial" panose="020B0604020202020204" pitchFamily="34" charset="0"/>
              </a:rPr>
              <a:t>Indication and notifications are commands that could be send through the attribute(ATT) protocol. So, there are two roles defined at the ATT layer:</a:t>
            </a:r>
            <a:endParaRPr lang="en-US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505050"/>
                </a:solidFill>
                <a:effectLst/>
                <a:latin typeface="arial" panose="020B0604020202020204" pitchFamily="34" charset="0"/>
              </a:rPr>
              <a:t>Client</a:t>
            </a:r>
            <a:r>
              <a:rPr lang="en-US" sz="1800" dirty="0">
                <a:solidFill>
                  <a:srgbClr val="505050"/>
                </a:solidFill>
                <a:effectLst/>
                <a:latin typeface="arial" panose="020B0604020202020204" pitchFamily="34" charset="0"/>
              </a:rPr>
              <a:t> devices access remote resources over a BLE link using the GATT protocol. Usually, the master is also the client but this is not required or mandatory.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505050"/>
                </a:solidFill>
                <a:effectLst/>
                <a:latin typeface="arial" panose="020B0604020202020204" pitchFamily="34" charset="0"/>
              </a:rPr>
              <a:t>Server</a:t>
            </a:r>
            <a:r>
              <a:rPr lang="en-US" sz="1800" dirty="0">
                <a:solidFill>
                  <a:srgbClr val="505050"/>
                </a:solidFill>
                <a:effectLst/>
                <a:latin typeface="arial" panose="020B0604020202020204" pitchFamily="34" charset="0"/>
              </a:rPr>
              <a:t> devices have the GATT database, access control methods, and provide resources to the remote client. Usually, the slave is also the server.</a:t>
            </a:r>
            <a:endParaRPr lang="en-US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905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https://community.nxp.com/t5/Wireless-Connectivity-Knowledge/Indication-and-Notification/ta-p/1129270</a:t>
            </a:r>
          </a:p>
          <a:p>
            <a:endParaRPr lang="en-S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505050"/>
                </a:solidFill>
                <a:effectLst/>
                <a:latin typeface="arial" panose="020B0604020202020204" pitchFamily="34" charset="0"/>
              </a:rPr>
              <a:t>Notification</a:t>
            </a:r>
            <a:r>
              <a:rPr lang="en-US" sz="1800" dirty="0">
                <a:solidFill>
                  <a:srgbClr val="505050"/>
                </a:solidFill>
                <a:effectLst/>
                <a:latin typeface="arial" panose="020B0604020202020204" pitchFamily="34" charset="0"/>
              </a:rPr>
              <a:t> don't need acknowledged, so they are faster. Hence, server does not know if the message reach to the client.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505050"/>
                </a:solidFill>
                <a:effectLst/>
                <a:latin typeface="arial" panose="020B0604020202020204" pitchFamily="34" charset="0"/>
              </a:rPr>
              <a:t>Indication</a:t>
            </a:r>
            <a:r>
              <a:rPr lang="en-US" sz="1800" dirty="0">
                <a:solidFill>
                  <a:srgbClr val="505050"/>
                </a:solidFill>
                <a:effectLst/>
                <a:latin typeface="arial" panose="020B0604020202020204" pitchFamily="34" charset="0"/>
              </a:rPr>
              <a:t> need acknowledged to communicated. The client sent a confirmation message back to the server, this way server knows that message reached the client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164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393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6.53</a:t>
            </a:r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anchor="b">
            <a:normAutofit/>
          </a:bodyPr>
          <a:lstStyle>
            <a:lvl1pPr algn="l">
              <a:defRPr sz="3800" b="1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0" name="Picture Placeholder 16" descr="abstract colo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7/1/20XX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7/1/20XX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grpSp>
        <p:nvGrpSpPr>
          <p:cNvPr id="956" name="Picture Placeholder 1925" descr="abstract colo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7/1/20XX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971" name="Picture Placeholder 986" descr="abstract colo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grpSp>
        <p:nvGrpSpPr>
          <p:cNvPr id="10" name="Picture Placeholder 44" descr="abstract colo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TITLE</a:t>
            </a:r>
          </a:p>
        </p:txBody>
      </p:sp>
      <p:grpSp>
        <p:nvGrpSpPr>
          <p:cNvPr id="7" name="Picture Placeholder 795" descr="abstract colo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7/1/20XX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7/1/20XX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python.org/en/latest/library/bluetooth.html" TargetMode="External"/><Relationship Id="rId2" Type="http://schemas.openxmlformats.org/officeDocument/2006/relationships/hyperlink" Target="https://micropython.org/download/ESP32_GENERIC/" TargetMode="Externa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dencopy/uPy_C01N_O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agram.com/jon.chian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c01nrepo/uPy_C01N_OS" TargetMode="Externa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github.com/gkoh/furble" TargetMode="Externa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gineers.sg/video/intro-to-bluetooth-low-energy-ble-hackware-v0-7--195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/>
          <a:lstStyle/>
          <a:p>
            <a:r>
              <a:rPr lang="en-US" dirty="0" err="1"/>
              <a:t>Govtech</a:t>
            </a:r>
            <a:r>
              <a:rPr lang="en-US" dirty="0"/>
              <a:t> c01n</a:t>
            </a:r>
            <a:br>
              <a:rPr lang="en-US" dirty="0"/>
            </a:br>
            <a:r>
              <a:rPr lang="en-US" dirty="0"/>
              <a:t>BLE Remote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3"/>
            <a:ext cx="4379976" cy="1166342"/>
          </a:xfrm>
        </p:spPr>
        <p:txBody>
          <a:bodyPr>
            <a:normAutofit/>
          </a:bodyPr>
          <a:lstStyle/>
          <a:p>
            <a:r>
              <a:rPr lang="en-US" sz="1600" dirty="0"/>
              <a:t>Reverse engineering Fujifilm’s BLE protocol </a:t>
            </a:r>
          </a:p>
          <a:p>
            <a:endParaRPr lang="en-US" sz="1600" dirty="0"/>
          </a:p>
          <a:p>
            <a:pPr algn="r"/>
            <a:r>
              <a:rPr lang="en-US" sz="1600" dirty="0"/>
              <a:t>Jon Chiang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Implementing the pairing protocol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02784"/>
            <a:ext cx="9434512" cy="823912"/>
          </a:xfrm>
        </p:spPr>
        <p:txBody>
          <a:bodyPr/>
          <a:lstStyle/>
          <a:p>
            <a:r>
              <a:rPr lang="en-ZA" dirty="0"/>
              <a:t>Critical services and characteristics for pairing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20000" y="2411101"/>
            <a:ext cx="4167641" cy="8239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ZA" b="1" noProof="1"/>
              <a:t>Pairing service and characteristics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ZA" noProof="1"/>
              <a:t>Write mToken to _FUJIFILM_CHR_PAIR_UUID and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ZA" noProof="1"/>
              <a:t>C01N’s name to _FUJIFILM_CHR_IDEN_UUID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E736E2-832A-A006-7884-17B530437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291" y="2486337"/>
            <a:ext cx="5639587" cy="2962688"/>
          </a:xfrm>
          <a:prstGeom prst="rect">
            <a:avLst/>
          </a:prstGeom>
        </p:spPr>
      </p:pic>
      <p:sp>
        <p:nvSpPr>
          <p:cNvPr id="8" name="Right Brace 7">
            <a:extLst>
              <a:ext uri="{FF2B5EF4-FFF2-40B4-BE49-F238E27FC236}">
                <a16:creationId xmlns:a16="http://schemas.microsoft.com/office/drawing/2014/main" id="{EA41DEB4-1B50-1DAF-AEF3-625295737ACE}"/>
              </a:ext>
            </a:extLst>
          </p:cNvPr>
          <p:cNvSpPr/>
          <p:nvPr/>
        </p:nvSpPr>
        <p:spPr>
          <a:xfrm>
            <a:off x="6662058" y="2452941"/>
            <a:ext cx="279762" cy="635726"/>
          </a:xfrm>
          <a:prstGeom prst="rightBrac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1F87E83E-2DFD-7F3E-76D5-F680B7AC9012}"/>
              </a:ext>
            </a:extLst>
          </p:cNvPr>
          <p:cNvSpPr/>
          <p:nvPr/>
        </p:nvSpPr>
        <p:spPr>
          <a:xfrm>
            <a:off x="6662058" y="3235014"/>
            <a:ext cx="279762" cy="1093146"/>
          </a:xfrm>
          <a:prstGeom prst="rightBrac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E288DF4-2D7F-FCAC-92FD-96296BFE5322}"/>
              </a:ext>
            </a:extLst>
          </p:cNvPr>
          <p:cNvSpPr txBox="1">
            <a:spLocks/>
          </p:cNvSpPr>
          <p:nvPr/>
        </p:nvSpPr>
        <p:spPr>
          <a:xfrm>
            <a:off x="7019999" y="3429000"/>
            <a:ext cx="4167641" cy="8239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ZA" b="1" noProof="1"/>
              <a:t>Configuration service and characteristics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ZA" noProof="1"/>
              <a:t>Subscribe to notification (NOT) and indication (IND) characteristics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F2286F7B-4F06-041C-5A64-478BB1D4DEFB}"/>
              </a:ext>
            </a:extLst>
          </p:cNvPr>
          <p:cNvSpPr/>
          <p:nvPr/>
        </p:nvSpPr>
        <p:spPr>
          <a:xfrm>
            <a:off x="6662058" y="4451852"/>
            <a:ext cx="279762" cy="997173"/>
          </a:xfrm>
          <a:prstGeom prst="rightBrac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825D95E-E401-78FD-FED9-39E29A108A13}"/>
              </a:ext>
            </a:extLst>
          </p:cNvPr>
          <p:cNvSpPr txBox="1">
            <a:spLocks/>
          </p:cNvSpPr>
          <p:nvPr/>
        </p:nvSpPr>
        <p:spPr>
          <a:xfrm>
            <a:off x="7019999" y="4495166"/>
            <a:ext cx="4335389" cy="9105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ZA" b="1" noProof="1"/>
              <a:t>Shutter and geotag (GPS) services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ZA" noProof="1"/>
              <a:t>We write to these characteristics when we want to focus the lens or trigger the shutter, or record geolocation data</a:t>
            </a:r>
          </a:p>
        </p:txBody>
      </p:sp>
    </p:spTree>
    <p:extLst>
      <p:ext uri="{BB962C8B-B14F-4D97-AF65-F5344CB8AC3E}">
        <p14:creationId xmlns:p14="http://schemas.microsoft.com/office/powerpoint/2010/main" val="3376091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Implementing the pairing protocol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02784"/>
            <a:ext cx="9434512" cy="823912"/>
          </a:xfrm>
        </p:spPr>
        <p:txBody>
          <a:bodyPr/>
          <a:lstStyle/>
          <a:p>
            <a:r>
              <a:rPr lang="en-ZA" dirty="0" err="1"/>
              <a:t>MicroPython</a:t>
            </a:r>
            <a:r>
              <a:rPr lang="en-ZA" dirty="0"/>
              <a:t> on the ESP32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426696"/>
            <a:ext cx="10276946" cy="3450229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The C01N was designed 5 years ago and uses an old release of the MicroPython core, which does not have BLE support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Downloaded the latest MicroPython firmware for the ESP32-WROVER-B over at </a:t>
            </a:r>
            <a:r>
              <a:rPr lang="en-ZA" noProof="1">
                <a:hlinkClick r:id="rId2"/>
              </a:rPr>
              <a:t>https://micropython.org/download/ESP32_GENERIC/</a:t>
            </a:r>
            <a:r>
              <a:rPr lang="en-ZA" noProof="1"/>
              <a:t> 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Studied MicroPython’s Bluetooth API (</a:t>
            </a:r>
            <a:r>
              <a:rPr lang="en-ZA" noProof="1">
                <a:hlinkClick r:id="rId3"/>
              </a:rPr>
              <a:t>https://docs.micropython.org/en/latest/library/bluetooth.html</a:t>
            </a:r>
            <a:r>
              <a:rPr lang="en-ZA" noProof="1"/>
              <a:t>) – first iteration of my code did not have support for subscribing to a service to get indications and notifications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ZA" sz="1200" noProof="1"/>
              <a:t>Only could scan, connect and write to characteristics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Dug around the MicroPython Github and found the ‘aioble’ library, which is an asyncio-based wrapper for the Bluetooth API with the necessary classes and methods to support more BLE functionality 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ZA" sz="1200" noProof="1"/>
              <a:t>Example code available to get myself started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ZA" sz="1200" noProof="1"/>
              <a:t>No need to reinvent the wheel to implement additional functionality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Also referred to furble’s implementation of the Fuji pairing protocol (saved me a ton of work!)</a:t>
            </a:r>
          </a:p>
        </p:txBody>
      </p:sp>
    </p:spTree>
    <p:extLst>
      <p:ext uri="{BB962C8B-B14F-4D97-AF65-F5344CB8AC3E}">
        <p14:creationId xmlns:p14="http://schemas.microsoft.com/office/powerpoint/2010/main" val="2986965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Implementing the Shutter protocol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02784"/>
            <a:ext cx="9434512" cy="823912"/>
          </a:xfrm>
        </p:spPr>
        <p:txBody>
          <a:bodyPr/>
          <a:lstStyle/>
          <a:p>
            <a:r>
              <a:rPr lang="en-ZA" dirty="0"/>
              <a:t>Firing the shutter release involves writing to the shutter characteristic (GATT Write)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731208-52F2-5714-6AA1-8F7E121B4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268" y="3470032"/>
            <a:ext cx="6763694" cy="20386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3926FE-35EF-B8D7-0422-56B177518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68" y="2423764"/>
            <a:ext cx="2629267" cy="752580"/>
          </a:xfrm>
          <a:prstGeom prst="rect">
            <a:avLst/>
          </a:prstGeom>
        </p:spPr>
      </p:pic>
      <p:sp>
        <p:nvSpPr>
          <p:cNvPr id="9" name="Right Brace 8">
            <a:extLst>
              <a:ext uri="{FF2B5EF4-FFF2-40B4-BE49-F238E27FC236}">
                <a16:creationId xmlns:a16="http://schemas.microsoft.com/office/drawing/2014/main" id="{F0858EF5-CC48-2ED6-F322-9887240CEFF2}"/>
              </a:ext>
            </a:extLst>
          </p:cNvPr>
          <p:cNvSpPr/>
          <p:nvPr/>
        </p:nvSpPr>
        <p:spPr>
          <a:xfrm>
            <a:off x="3845989" y="2455176"/>
            <a:ext cx="279762" cy="692687"/>
          </a:xfrm>
          <a:prstGeom prst="rightBrac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BD7D805-C025-592D-F929-DA233CB22EA8}"/>
              </a:ext>
            </a:extLst>
          </p:cNvPr>
          <p:cNvSpPr txBox="1">
            <a:spLocks/>
          </p:cNvSpPr>
          <p:nvPr/>
        </p:nvSpPr>
        <p:spPr>
          <a:xfrm>
            <a:off x="4267204" y="2423764"/>
            <a:ext cx="5905495" cy="8239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ZA" b="1" noProof="1"/>
              <a:t>Byte arrays for shutter action types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ZA" noProof="1"/>
              <a:t>Must be written to the shutter characteristic using write-with-response, peripheral responds with an acknowledgement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3F15B130-5AD7-D4CF-9D6A-D465EC3454D5}"/>
              </a:ext>
            </a:extLst>
          </p:cNvPr>
          <p:cNvSpPr/>
          <p:nvPr/>
        </p:nvSpPr>
        <p:spPr>
          <a:xfrm>
            <a:off x="8046514" y="3470032"/>
            <a:ext cx="279762" cy="2038635"/>
          </a:xfrm>
          <a:prstGeom prst="rightBrace">
            <a:avLst/>
          </a:prstGeom>
          <a:ln w="28575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9F0E4C4C-7A6E-BFA3-06B6-1484FF0E8870}"/>
              </a:ext>
            </a:extLst>
          </p:cNvPr>
          <p:cNvSpPr txBox="1">
            <a:spLocks/>
          </p:cNvSpPr>
          <p:nvPr/>
        </p:nvSpPr>
        <p:spPr>
          <a:xfrm>
            <a:off x="8434846" y="4018266"/>
            <a:ext cx="3014204" cy="93473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ZA" b="1" noProof="1"/>
              <a:t>Functions for shutter actions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ZA" noProof="1"/>
              <a:t>Writes FUJIFILM_SHUTTER_CMD first before writing the requested shutter action </a:t>
            </a:r>
          </a:p>
        </p:txBody>
      </p:sp>
    </p:spTree>
    <p:extLst>
      <p:ext uri="{BB962C8B-B14F-4D97-AF65-F5344CB8AC3E}">
        <p14:creationId xmlns:p14="http://schemas.microsoft.com/office/powerpoint/2010/main" val="2591289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Programming the ESP32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02784"/>
            <a:ext cx="9434512" cy="823912"/>
          </a:xfrm>
        </p:spPr>
        <p:txBody>
          <a:bodyPr/>
          <a:lstStyle/>
          <a:p>
            <a:r>
              <a:rPr lang="en-ZA" dirty="0"/>
              <a:t>Pretty straightforward, you just need to install some Python and ESP32 dependencies and clone the official C01N repo to your machine or VM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426696"/>
            <a:ext cx="10276946" cy="308197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ZA" noProof="1"/>
              <a:t>Grab these dependencies: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ZA" noProof="1"/>
              <a:t>python3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ZA" noProof="1"/>
              <a:t>pip3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ZA" noProof="1"/>
              <a:t>adafruit-ampy (through pip3)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ZA" noProof="1"/>
              <a:t>esptool (through pip3) 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ZA" noProof="1"/>
              <a:t>Use the flash.sh script to flash your MicroPython filesystem to the ESP32: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ZA" noProof="1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ZA" noProof="1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ZA" noProof="1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ZA" noProof="1"/>
              <a:t>Rapid prototyping can be done with ampy to expedite the testing of code without the need for reflashing (time consuming):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99B775-AE63-BA2A-BC10-8B280A76123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7"/>
          <a:stretch/>
        </p:blipFill>
        <p:spPr>
          <a:xfrm>
            <a:off x="3678677" y="5172075"/>
            <a:ext cx="4834644" cy="6913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6DE9DA-5AC8-5F14-1843-AF03BA90154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741"/>
          <a:stretch/>
        </p:blipFill>
        <p:spPr>
          <a:xfrm>
            <a:off x="4676332" y="4267200"/>
            <a:ext cx="2839335" cy="54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715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93" y="365125"/>
            <a:ext cx="5669280" cy="1325563"/>
          </a:xfrm>
        </p:spPr>
        <p:txBody>
          <a:bodyPr>
            <a:normAutofit/>
          </a:bodyPr>
          <a:lstStyle/>
          <a:p>
            <a:r>
              <a:rPr lang="en-US" dirty="0"/>
              <a:t>Current Features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5150D422-4C16-C08D-2FD4-3BB793194EE2}"/>
              </a:ext>
            </a:extLst>
          </p:cNvPr>
          <p:cNvSpPr txBox="1">
            <a:spLocks/>
          </p:cNvSpPr>
          <p:nvPr/>
        </p:nvSpPr>
        <p:spPr>
          <a:xfrm>
            <a:off x="6096000" y="1690687"/>
            <a:ext cx="5590174" cy="48021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sz="1600" noProof="1"/>
              <a:t>Integrated as an “app” in the C01N’s MicroPython filesystem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sz="1600" noProof="1"/>
              <a:t>Ability to scan for and pair with Fujifilm cameras (tested so far on my GFX100s)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sz="1600" noProof="1"/>
              <a:t>Saves existing pairing information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sz="1600" noProof="1"/>
              <a:t>Supports single autofocus, continuous autofocus and shutter release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sz="1600" noProof="1"/>
              <a:t>My Github Fork: </a:t>
            </a:r>
            <a:r>
              <a:rPr lang="en-ZA" sz="1600" noProof="1">
                <a:hlinkClick r:id="rId3"/>
              </a:rPr>
              <a:t>https://github.com/goldencopy/uPy_C01N_OS</a:t>
            </a:r>
            <a:endParaRPr lang="en-ZA" sz="1600" noProof="1"/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ZA" sz="1600" noProof="1"/>
          </a:p>
          <a:p>
            <a:pPr marL="0" indent="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ZA" sz="1600" b="1" noProof="1"/>
              <a:t>To work on: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sz="1600" noProof="1"/>
              <a:t>Connect to saved peripheral without initiating a new pairing sequence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sz="1600" noProof="1"/>
              <a:t>Timelapse mode</a:t>
            </a:r>
          </a:p>
        </p:txBody>
      </p:sp>
    </p:spTree>
    <p:extLst>
      <p:ext uri="{BB962C8B-B14F-4D97-AF65-F5344CB8AC3E}">
        <p14:creationId xmlns:p14="http://schemas.microsoft.com/office/powerpoint/2010/main" val="1887730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2" name="c0in_cam">
            <a:hlinkClick r:id="" action="ppaction://media"/>
            <a:extLst>
              <a:ext uri="{FF2B5EF4-FFF2-40B4-BE49-F238E27FC236}">
                <a16:creationId xmlns:a16="http://schemas.microsoft.com/office/drawing/2014/main" id="{59D61043-7141-CF52-CE0D-4952EF07D133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1417" y="1474890"/>
            <a:ext cx="7609166" cy="4279741"/>
          </a:xfrm>
        </p:spPr>
      </p:pic>
    </p:spTree>
    <p:extLst>
      <p:ext uri="{BB962C8B-B14F-4D97-AF65-F5344CB8AC3E}">
        <p14:creationId xmlns:p14="http://schemas.microsoft.com/office/powerpoint/2010/main" val="42156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3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/>
          <a:lstStyle/>
          <a:p>
            <a:r>
              <a:rPr lang="en-US" dirty="0"/>
              <a:t># whoami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5B6AD17-1A22-3E11-A3A3-49B423AEE32C}"/>
              </a:ext>
            </a:extLst>
          </p:cNvPr>
          <p:cNvSpPr txBox="1">
            <a:spLocks/>
          </p:cNvSpPr>
          <p:nvPr/>
        </p:nvSpPr>
        <p:spPr>
          <a:xfrm>
            <a:off x="1318044" y="1741069"/>
            <a:ext cx="9130882" cy="30819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venir Next LT Pro Light" panose="020B0304020202020204" pitchFamily="34" charset="0"/>
              <a:buChar char="#"/>
            </a:pPr>
            <a:r>
              <a:rPr lang="en-ZA" noProof="1"/>
              <a:t>Cyber R&amp;D engineer in CSIT</a:t>
            </a:r>
          </a:p>
          <a:p>
            <a:pPr marL="457200" indent="-457200">
              <a:lnSpc>
                <a:spcPct val="120000"/>
              </a:lnSpc>
              <a:buFont typeface="Avenir Next LT Pro Light" panose="020B0304020202020204" pitchFamily="34" charset="0"/>
              <a:buChar char="#"/>
            </a:pPr>
            <a:r>
              <a:rPr lang="en-ZA" noProof="1"/>
              <a:t>Worked at HP and Seagate as a firmware engineer</a:t>
            </a:r>
          </a:p>
          <a:p>
            <a:pPr marL="457200" indent="-457200">
              <a:lnSpc>
                <a:spcPct val="120000"/>
              </a:lnSpc>
              <a:buFont typeface="Avenir Next LT Pro Light" panose="020B0304020202020204" pitchFamily="34" charset="0"/>
              <a:buChar char="#"/>
            </a:pPr>
            <a:r>
              <a:rPr lang="en-ZA" noProof="1"/>
              <a:t>Freelance landscape &amp; architectural photographer (IG: </a:t>
            </a:r>
            <a:r>
              <a:rPr lang="en-ZA" noProof="1">
                <a:hlinkClick r:id="rId3"/>
              </a:rPr>
              <a:t>@jon.chiang</a:t>
            </a:r>
            <a:r>
              <a:rPr lang="en-ZA" noProof="1"/>
              <a:t>)</a:t>
            </a:r>
          </a:p>
          <a:p>
            <a:pPr marL="457200" indent="-457200">
              <a:lnSpc>
                <a:spcPct val="120000"/>
              </a:lnSpc>
              <a:buFont typeface="Avenir Next LT Pro Light" panose="020B0304020202020204" pitchFamily="34" charset="0"/>
              <a:buChar char="#"/>
            </a:pPr>
            <a:r>
              <a:rPr lang="en-ZA" noProof="1"/>
              <a:t>Hobbyist electronics tinkerer </a:t>
            </a:r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About The </a:t>
            </a:r>
            <a:r>
              <a:rPr lang="en-US" dirty="0" err="1"/>
              <a:t>Govtech</a:t>
            </a:r>
            <a:r>
              <a:rPr lang="en-US" dirty="0"/>
              <a:t> c01n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7401843" cy="823912"/>
          </a:xfrm>
        </p:spPr>
        <p:txBody>
          <a:bodyPr/>
          <a:lstStyle/>
          <a:p>
            <a:r>
              <a:rPr lang="en-ZA" dirty="0"/>
              <a:t>A custom ESP32 microcontroller-based electronic CTF badge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420409"/>
            <a:ext cx="6758154" cy="352742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en-ZA" noProof="1"/>
              <a:t>Created by the founders of Alt-Tab Labs when they were in GovTech as interns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en-ZA" noProof="1"/>
              <a:t>Electronic badge given out as prizes for GovTech’s Stack The Flags CTF competitions or as swag when you report a vulnerability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en-ZA" noProof="1"/>
              <a:t>Uses the ESP32-WROVER-B microcontroller module with break outs, a d-pad and OLED screen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en-ZA" noProof="1"/>
              <a:t>Intended to be GovTech Singapore’s version of an Arduino for electronic tinkering and hardware hacking</a:t>
            </a:r>
          </a:p>
          <a:p>
            <a:pPr>
              <a:lnSpc>
                <a:spcPts val="2000"/>
              </a:lnSpc>
              <a:spcBef>
                <a:spcPts val="1200"/>
              </a:spcBef>
            </a:pPr>
            <a:r>
              <a:rPr lang="en-ZA" noProof="1"/>
              <a:t>Built on MicroPython for ESP32 </a:t>
            </a:r>
          </a:p>
          <a:p>
            <a:pPr lvl="1">
              <a:lnSpc>
                <a:spcPts val="2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ZA" sz="1200" noProof="1"/>
              <a:t>Official Repo: </a:t>
            </a:r>
            <a:r>
              <a:rPr lang="en-ZA" sz="1200" noProof="1">
                <a:hlinkClick r:id="rId2"/>
              </a:rPr>
              <a:t>https://github.com/c01nrepo/uPy_C01N_OS</a:t>
            </a:r>
            <a:r>
              <a:rPr lang="en-ZA" sz="1200" noProof="1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620300-E307-2132-2884-A28697622CE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94383" y="2075016"/>
            <a:ext cx="3439442" cy="343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Since the badge has BLE…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9434512" cy="823912"/>
          </a:xfrm>
        </p:spPr>
        <p:txBody>
          <a:bodyPr/>
          <a:lstStyle/>
          <a:p>
            <a:r>
              <a:rPr lang="en-ZA" dirty="0"/>
              <a:t>And my Fujifilm GFX100s has BLE as well…why not make them talk to each other?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729454" cy="30819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Both the C01N and the camera support Bluetooth 4.2 BLE</a:t>
            </a:r>
          </a:p>
          <a:p>
            <a:r>
              <a:rPr lang="en-ZA" noProof="1"/>
              <a:t>There’s an existing project (furble) that uses an ESP32 M5StickC as a Bluetooth remote: </a:t>
            </a:r>
            <a:r>
              <a:rPr lang="en-ZA" noProof="1">
                <a:hlinkClick r:id="rId2"/>
              </a:rPr>
              <a:t>https://github.com/gkoh/furble</a:t>
            </a:r>
            <a:r>
              <a:rPr lang="en-ZA" noProof="1"/>
              <a:t> </a:t>
            </a:r>
          </a:p>
          <a:p>
            <a:r>
              <a:rPr lang="en-ZA" noProof="1"/>
              <a:t>The C01N existing app store consists of only demo apps and games, so why not create something useful for myself?</a:t>
            </a:r>
          </a:p>
          <a:p>
            <a:r>
              <a:rPr lang="en-ZA" noProof="1"/>
              <a:t>To challenge myself to understand BLE and build a new app using C01N’s existing MicroPython codebase and libraries</a:t>
            </a:r>
          </a:p>
        </p:txBody>
      </p:sp>
      <p:pic>
        <p:nvPicPr>
          <p:cNvPr id="1026" name="Picture 2" descr="Fujifilm GFX100S review | Amateur Photographer">
            <a:extLst>
              <a:ext uri="{FF2B5EF4-FFF2-40B4-BE49-F238E27FC236}">
                <a16:creationId xmlns:a16="http://schemas.microsoft.com/office/drawing/2014/main" id="{99105808-176F-A657-1B4F-E0E2E5BD0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30913" y="2505075"/>
            <a:ext cx="4120085" cy="2747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4740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BLE Protocol Reverse Engineering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9434512" cy="823912"/>
          </a:xfrm>
        </p:spPr>
        <p:txBody>
          <a:bodyPr/>
          <a:lstStyle/>
          <a:p>
            <a:r>
              <a:rPr lang="en-ZA" dirty="0"/>
              <a:t>First, I need to understand how my camera pairs with my phone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05075"/>
            <a:ext cx="10276946" cy="308197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Yeo Kheng Meng’s Intro to BLE series was instrumental in helping me with my understanding: </a:t>
            </a:r>
            <a:r>
              <a:rPr lang="en-ZA" noProof="1">
                <a:hlinkClick r:id="rId3"/>
              </a:rPr>
              <a:t>https://engineers.sg/video/intro-to-bluetooth-low-energy-ble-hackware-v0-7--195</a:t>
            </a:r>
            <a:r>
              <a:rPr lang="en-ZA" noProof="1"/>
              <a:t> 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Quick Recap: Central vs Peripheral: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ZA" b="1" noProof="1"/>
              <a:t>Central: </a:t>
            </a:r>
            <a:r>
              <a:rPr lang="en-ZA" noProof="1"/>
              <a:t>My phone or C01N, which will scan for BLE devices to connect to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ZA" b="1" noProof="1"/>
              <a:t>Peripheral: </a:t>
            </a:r>
            <a:r>
              <a:rPr lang="en-ZA" noProof="1"/>
              <a:t>My Fujifilm GFX100s, which sends advertising packets and accepts connection requests from a central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Need to know how my camera introduces itself to the BLE world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b="1" noProof="1"/>
              <a:t>GAP: </a:t>
            </a:r>
            <a:r>
              <a:rPr lang="en-ZA" noProof="1"/>
              <a:t>Generic Access Profile, defines service discovery and connections to a central (handles Advertising)</a:t>
            </a:r>
          </a:p>
          <a:p>
            <a:pPr>
              <a:lnSpc>
                <a:spcPct val="100000"/>
              </a:lnSpc>
              <a:spcBef>
                <a:spcPts val="1200"/>
              </a:spcBef>
              <a:tabLst>
                <a:tab pos="809625" algn="l"/>
              </a:tabLst>
            </a:pPr>
            <a:r>
              <a:rPr lang="en-ZA" b="1" noProof="1"/>
              <a:t>GATT: </a:t>
            </a:r>
            <a:r>
              <a:rPr lang="en-ZA" noProof="1"/>
              <a:t>Generic Attribute Profile, defines how data is exchanged upon connection (identifies Services, Characteristics and 	Descriptors)</a:t>
            </a:r>
          </a:p>
        </p:txBody>
      </p:sp>
    </p:spTree>
    <p:extLst>
      <p:ext uri="{BB962C8B-B14F-4D97-AF65-F5344CB8AC3E}">
        <p14:creationId xmlns:p14="http://schemas.microsoft.com/office/powerpoint/2010/main" val="3050976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BLE Protocol Reverse Engineering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9434512" cy="823912"/>
          </a:xfrm>
        </p:spPr>
        <p:txBody>
          <a:bodyPr/>
          <a:lstStyle/>
          <a:p>
            <a:r>
              <a:rPr lang="en-ZA" dirty="0"/>
              <a:t>Sniffing BLE traffic to obtain advertisement packets and observe BLE pairing protocol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05075"/>
            <a:ext cx="10276946" cy="308197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I used an nRF52840 dongle for this (cheap, well documented and works with Wireshark)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Filter for the MAC address and Company ID of my camera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Got a bunch of packets: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endParaRPr lang="en-ZA" noProof="1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DD58D7-A62B-2200-D424-6CA0E9B1391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3366" y="3692305"/>
            <a:ext cx="9965267" cy="156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644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BLE Protocol Reverse Engineering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3" y="1401763"/>
            <a:ext cx="9434512" cy="823912"/>
          </a:xfrm>
        </p:spPr>
        <p:txBody>
          <a:bodyPr/>
          <a:lstStyle/>
          <a:p>
            <a:r>
              <a:rPr lang="en-ZA" dirty="0"/>
              <a:t>Breaking down Fujifilm’s advertising packets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1" y="2225676"/>
            <a:ext cx="8934406" cy="38689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ZA" noProof="1"/>
              <a:t>Raw Advertising Data (30 bytes), consists of three main AD parts and is byte-order reversed (Little Endian):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ZA" noProof="1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F4C88A-3336-F046-BFFB-C904F24CE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1266" y="3028198"/>
            <a:ext cx="3882847" cy="7486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88B913-AC0E-A71D-ACAA-FDBE2C4074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9011" y="2707821"/>
            <a:ext cx="6221414" cy="299385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7A935D-BC2B-1367-B2BA-E371DCE8418A}"/>
              </a:ext>
            </a:extLst>
          </p:cNvPr>
          <p:cNvSpPr/>
          <p:nvPr/>
        </p:nvSpPr>
        <p:spPr>
          <a:xfrm>
            <a:off x="10617377" y="3224433"/>
            <a:ext cx="660223" cy="152399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C0CCDA-B338-8E59-2089-C2EA9656C3B5}"/>
              </a:ext>
            </a:extLst>
          </p:cNvPr>
          <p:cNvSpPr/>
          <p:nvPr/>
        </p:nvSpPr>
        <p:spPr>
          <a:xfrm>
            <a:off x="7944027" y="3558395"/>
            <a:ext cx="2148240" cy="178271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3528B0AB-21F6-954E-59DC-5156BEA29990}"/>
              </a:ext>
            </a:extLst>
          </p:cNvPr>
          <p:cNvSpPr txBox="1">
            <a:spLocks/>
          </p:cNvSpPr>
          <p:nvPr/>
        </p:nvSpPr>
        <p:spPr>
          <a:xfrm>
            <a:off x="7346245" y="2670813"/>
            <a:ext cx="3913893" cy="41498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Top part is nRF metadata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ZA" noProof="1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46ACF675-DB34-60DE-A5AB-8FA6C01F330B}"/>
              </a:ext>
            </a:extLst>
          </p:cNvPr>
          <p:cNvSpPr txBox="1">
            <a:spLocks/>
          </p:cNvSpPr>
          <p:nvPr/>
        </p:nvSpPr>
        <p:spPr>
          <a:xfrm>
            <a:off x="7346245" y="3833381"/>
            <a:ext cx="4398080" cy="186829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857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01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Each part always start with the length and type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Green: Length 0x02 and Type 0x01 (Flags)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Middle: Length 0x11 and Type 0x06 (ADV_TYPE_UUID128_MORE)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Orange: Length 0x08 and Type 0xFF (Manufacturer Specific Data)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ZA" noProof="1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0F11ECBF-6E9B-9052-6011-E530466E927C}"/>
              </a:ext>
            </a:extLst>
          </p:cNvPr>
          <p:cNvSpPr/>
          <p:nvPr/>
        </p:nvSpPr>
        <p:spPr>
          <a:xfrm rot="10800000">
            <a:off x="1933575" y="2996108"/>
            <a:ext cx="219075" cy="160337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A3ECBAFB-D626-7D0B-E554-6ACBF3E2CDBE}"/>
              </a:ext>
            </a:extLst>
          </p:cNvPr>
          <p:cNvSpPr/>
          <p:nvPr/>
        </p:nvSpPr>
        <p:spPr>
          <a:xfrm rot="10800000">
            <a:off x="4810125" y="3885315"/>
            <a:ext cx="219075" cy="160337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93DA209-41C5-0775-461A-8B6FA1E39A22}"/>
              </a:ext>
            </a:extLst>
          </p:cNvPr>
          <p:cNvSpPr/>
          <p:nvPr/>
        </p:nvSpPr>
        <p:spPr>
          <a:xfrm rot="10800000">
            <a:off x="2005012" y="4329842"/>
            <a:ext cx="219075" cy="160337"/>
          </a:xfrm>
          <a:prstGeom prst="rightArrow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CC7E5AA-1BE1-F95E-5DC4-A9DC7546ADF3}"/>
              </a:ext>
            </a:extLst>
          </p:cNvPr>
          <p:cNvSpPr/>
          <p:nvPr/>
        </p:nvSpPr>
        <p:spPr>
          <a:xfrm rot="10800000">
            <a:off x="5268496" y="4640992"/>
            <a:ext cx="219075" cy="160337"/>
          </a:xfrm>
          <a:prstGeom prst="rightArrow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2512DC8C-DB76-1462-86E7-7729F51A9014}"/>
              </a:ext>
            </a:extLst>
          </p:cNvPr>
          <p:cNvSpPr/>
          <p:nvPr/>
        </p:nvSpPr>
        <p:spPr>
          <a:xfrm rot="10800000">
            <a:off x="1933575" y="4945114"/>
            <a:ext cx="219075" cy="160337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60533B51-B198-88C1-7F3C-1FF789729405}"/>
              </a:ext>
            </a:extLst>
          </p:cNvPr>
          <p:cNvSpPr/>
          <p:nvPr/>
        </p:nvSpPr>
        <p:spPr>
          <a:xfrm rot="10800000">
            <a:off x="2409825" y="5391150"/>
            <a:ext cx="219075" cy="160337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920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BLE Protocol Reverse Engineering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3" y="1401763"/>
            <a:ext cx="9434512" cy="823912"/>
          </a:xfrm>
        </p:spPr>
        <p:txBody>
          <a:bodyPr/>
          <a:lstStyle/>
          <a:p>
            <a:r>
              <a:rPr lang="en-ZA" dirty="0"/>
              <a:t>Breaking down the Manufacturer Specific Advertising Data portion (Type: 0xFF)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44213" y="3429000"/>
            <a:ext cx="10028587" cy="232833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8 bytes long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ZA" noProof="1"/>
              <a:t>Consists of 3 parts: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ZA" noProof="1"/>
              <a:t>Company ID: FUJIFILM Corporation (0x04D8)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ZA" noProof="1"/>
              <a:t>Fujifilm Type Token: 0x02</a:t>
            </a:r>
          </a:p>
          <a:p>
            <a:pPr lvl="1">
              <a:lnSpc>
                <a:spcPct val="100000"/>
              </a:lnSpc>
              <a:spcBef>
                <a:spcPts val="1200"/>
              </a:spcBef>
              <a:buFont typeface="Wingdings" panose="05000000000000000000" pitchFamily="2" charset="2"/>
              <a:buChar char="§"/>
            </a:pPr>
            <a:r>
              <a:rPr lang="en-ZA" noProof="1"/>
              <a:t>“mToken” for pairing: last 4 bytes, generated randomly and must be used for pairing camera to a Central device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ZA" noProof="1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8263279-D9E0-F79C-DAE1-A537E4D2E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213" y="2225675"/>
            <a:ext cx="5020376" cy="94310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5C80F14-E575-AF91-89BB-A81DC9F91A2D}"/>
              </a:ext>
            </a:extLst>
          </p:cNvPr>
          <p:cNvSpPr/>
          <p:nvPr/>
        </p:nvSpPr>
        <p:spPr>
          <a:xfrm>
            <a:off x="2209977" y="2934450"/>
            <a:ext cx="558623" cy="202450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CBC22F-5D2F-0E31-8F54-50272CE4E004}"/>
              </a:ext>
            </a:extLst>
          </p:cNvPr>
          <p:cNvSpPr/>
          <p:nvPr/>
        </p:nvSpPr>
        <p:spPr>
          <a:xfrm>
            <a:off x="2798412" y="2934450"/>
            <a:ext cx="283456" cy="202450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A81A8AC-FEE1-2B03-FE17-46DBBB168810}"/>
              </a:ext>
            </a:extLst>
          </p:cNvPr>
          <p:cNvSpPr/>
          <p:nvPr/>
        </p:nvSpPr>
        <p:spPr>
          <a:xfrm>
            <a:off x="3111679" y="2934450"/>
            <a:ext cx="1265587" cy="202450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89903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Fujifilm’s BLE Pairing Procedure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8921" y="1497710"/>
            <a:ext cx="4115314" cy="393481"/>
          </a:xfrm>
        </p:spPr>
        <p:txBody>
          <a:bodyPr/>
          <a:lstStyle/>
          <a:p>
            <a:r>
              <a:rPr lang="en-ZA" dirty="0"/>
              <a:t>Central (C01N) / GATT Client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3556814-4BAF-0280-4CEC-F281848EC5AC}"/>
              </a:ext>
            </a:extLst>
          </p:cNvPr>
          <p:cNvSpPr txBox="1">
            <a:spLocks/>
          </p:cNvSpPr>
          <p:nvPr/>
        </p:nvSpPr>
        <p:spPr>
          <a:xfrm>
            <a:off x="7405971" y="1497710"/>
            <a:ext cx="3988549" cy="39348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/>
              <a:t>Peripheral (Camera) / GATT Server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150B2D-9FDC-7671-A1AF-4E82F009753E}"/>
              </a:ext>
            </a:extLst>
          </p:cNvPr>
          <p:cNvSpPr txBox="1"/>
          <p:nvPr/>
        </p:nvSpPr>
        <p:spPr>
          <a:xfrm>
            <a:off x="836612" y="2091696"/>
            <a:ext cx="173232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400" noProof="1"/>
              <a:t>1. Scanning</a:t>
            </a:r>
            <a:endParaRPr lang="en-SG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4C8BD9-6DCB-059C-846A-526DBBEA03E2}"/>
              </a:ext>
            </a:extLst>
          </p:cNvPr>
          <p:cNvSpPr txBox="1"/>
          <p:nvPr/>
        </p:nvSpPr>
        <p:spPr>
          <a:xfrm>
            <a:off x="836611" y="2618118"/>
            <a:ext cx="289494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400" noProof="1"/>
              <a:t>2. Advertising packet received</a:t>
            </a:r>
            <a:endParaRPr lang="en-SG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5FB860-9FB3-3103-71A2-83DF70C4D3B2}"/>
              </a:ext>
            </a:extLst>
          </p:cNvPr>
          <p:cNvSpPr txBox="1"/>
          <p:nvPr/>
        </p:nvSpPr>
        <p:spPr>
          <a:xfrm>
            <a:off x="836612" y="3140767"/>
            <a:ext cx="28846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400" noProof="1"/>
              <a:t>3. Connection succeeded</a:t>
            </a:r>
            <a:endParaRPr lang="en-SG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5A425E-8A55-9498-6454-C956F5673A58}"/>
              </a:ext>
            </a:extLst>
          </p:cNvPr>
          <p:cNvSpPr txBox="1"/>
          <p:nvPr/>
        </p:nvSpPr>
        <p:spPr>
          <a:xfrm>
            <a:off x="836612" y="3718683"/>
            <a:ext cx="28846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400" noProof="1"/>
              <a:t>4. Services discovered</a:t>
            </a:r>
            <a:endParaRPr lang="en-SG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46E5BB-1A5B-AD07-D007-CF1BF9975D55}"/>
              </a:ext>
            </a:extLst>
          </p:cNvPr>
          <p:cNvSpPr txBox="1"/>
          <p:nvPr/>
        </p:nvSpPr>
        <p:spPr>
          <a:xfrm>
            <a:off x="836611" y="4246686"/>
            <a:ext cx="28846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2563" algn="l"/>
              </a:tabLst>
            </a:pPr>
            <a:r>
              <a:rPr lang="en-ZA" sz="1400" noProof="1"/>
              <a:t>5. Write mToken and C01N 	name to pairing characteristics   </a:t>
            </a:r>
            <a:endParaRPr lang="en-SG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E3E4C3-16CF-06DF-DC47-BA2093B22AA1}"/>
              </a:ext>
            </a:extLst>
          </p:cNvPr>
          <p:cNvSpPr txBox="1"/>
          <p:nvPr/>
        </p:nvSpPr>
        <p:spPr>
          <a:xfrm>
            <a:off x="7384702" y="2231685"/>
            <a:ext cx="27482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400" noProof="1"/>
              <a:t>Advertising (publish mToken)</a:t>
            </a:r>
            <a:endParaRPr lang="en-SG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9C159E-2A0F-96F1-9A27-22D5EF8F51F8}"/>
              </a:ext>
            </a:extLst>
          </p:cNvPr>
          <p:cNvSpPr txBox="1"/>
          <p:nvPr/>
        </p:nvSpPr>
        <p:spPr>
          <a:xfrm>
            <a:off x="7405972" y="2820581"/>
            <a:ext cx="29202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400" noProof="1"/>
              <a:t>C01N connects, stop adverts</a:t>
            </a:r>
            <a:endParaRPr lang="en-SG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83DAC1-D7D4-963C-7354-0797C78BBD98}"/>
              </a:ext>
            </a:extLst>
          </p:cNvPr>
          <p:cNvSpPr txBox="1"/>
          <p:nvPr/>
        </p:nvSpPr>
        <p:spPr>
          <a:xfrm>
            <a:off x="7405972" y="3359230"/>
            <a:ext cx="29202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400" noProof="1"/>
              <a:t>Send back pairing service info</a:t>
            </a:r>
            <a:endParaRPr lang="en-SG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48FB12-C4D7-FC78-A6E7-6783F5D45948}"/>
              </a:ext>
            </a:extLst>
          </p:cNvPr>
          <p:cNvSpPr txBox="1"/>
          <p:nvPr/>
        </p:nvSpPr>
        <p:spPr>
          <a:xfrm>
            <a:off x="7405972" y="3982056"/>
            <a:ext cx="33404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400" noProof="1"/>
              <a:t>Send back pairing characteristics info</a:t>
            </a:r>
            <a:endParaRPr lang="en-SG" sz="1400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149DE9C-657F-0F1B-8FDE-DB1B626A7361}"/>
              </a:ext>
            </a:extLst>
          </p:cNvPr>
          <p:cNvCxnSpPr>
            <a:cxnSpLocks/>
            <a:stCxn id="20" idx="1"/>
            <a:endCxn id="14" idx="3"/>
          </p:cNvCxnSpPr>
          <p:nvPr/>
        </p:nvCxnSpPr>
        <p:spPr>
          <a:xfrm flipH="1">
            <a:off x="3731554" y="2385574"/>
            <a:ext cx="3653148" cy="386433"/>
          </a:xfrm>
          <a:prstGeom prst="straightConnector1">
            <a:avLst/>
          </a:prstGeom>
          <a:ln w="127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7249197-C661-A92B-43A5-6C53EC79B4E5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>
            <a:off x="3731554" y="2772007"/>
            <a:ext cx="3674418" cy="202463"/>
          </a:xfrm>
          <a:prstGeom prst="straightConnector1">
            <a:avLst/>
          </a:prstGeom>
          <a:ln w="127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9489A68-A334-41A9-2BBC-4ECF9EA6DE08}"/>
              </a:ext>
            </a:extLst>
          </p:cNvPr>
          <p:cNvCxnSpPr>
            <a:cxnSpLocks/>
            <a:stCxn id="21" idx="1"/>
            <a:endCxn id="15" idx="3"/>
          </p:cNvCxnSpPr>
          <p:nvPr/>
        </p:nvCxnSpPr>
        <p:spPr>
          <a:xfrm flipH="1">
            <a:off x="3721256" y="2974470"/>
            <a:ext cx="3684716" cy="320186"/>
          </a:xfrm>
          <a:prstGeom prst="straightConnector1">
            <a:avLst/>
          </a:prstGeom>
          <a:ln w="127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B0CA012-A30C-AB36-A766-4BB3CD802D59}"/>
              </a:ext>
            </a:extLst>
          </p:cNvPr>
          <p:cNvCxnSpPr>
            <a:cxnSpLocks/>
            <a:stCxn id="15" idx="3"/>
            <a:endCxn id="22" idx="1"/>
          </p:cNvCxnSpPr>
          <p:nvPr/>
        </p:nvCxnSpPr>
        <p:spPr>
          <a:xfrm>
            <a:off x="3721256" y="3294656"/>
            <a:ext cx="3684716" cy="218463"/>
          </a:xfrm>
          <a:prstGeom prst="straightConnector1">
            <a:avLst/>
          </a:prstGeom>
          <a:ln w="127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E1397BC-4388-0A69-BE27-69E47047D5AD}"/>
              </a:ext>
            </a:extLst>
          </p:cNvPr>
          <p:cNvCxnSpPr>
            <a:cxnSpLocks/>
            <a:stCxn id="18" idx="3"/>
            <a:endCxn id="23" idx="1"/>
          </p:cNvCxnSpPr>
          <p:nvPr/>
        </p:nvCxnSpPr>
        <p:spPr>
          <a:xfrm>
            <a:off x="3721256" y="3872572"/>
            <a:ext cx="3684716" cy="263373"/>
          </a:xfrm>
          <a:prstGeom prst="straightConnector1">
            <a:avLst/>
          </a:prstGeom>
          <a:ln w="127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2581860-DE22-298D-C3CA-888D281D06A6}"/>
              </a:ext>
            </a:extLst>
          </p:cNvPr>
          <p:cNvCxnSpPr>
            <a:cxnSpLocks/>
            <a:stCxn id="22" idx="1"/>
            <a:endCxn id="18" idx="3"/>
          </p:cNvCxnSpPr>
          <p:nvPr/>
        </p:nvCxnSpPr>
        <p:spPr>
          <a:xfrm flipH="1">
            <a:off x="3721256" y="3513119"/>
            <a:ext cx="3684716" cy="359453"/>
          </a:xfrm>
          <a:prstGeom prst="straightConnector1">
            <a:avLst/>
          </a:prstGeom>
          <a:ln w="127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207CDCA-98C9-51BC-B319-BD0F1D1E6599}"/>
              </a:ext>
            </a:extLst>
          </p:cNvPr>
          <p:cNvCxnSpPr>
            <a:cxnSpLocks/>
            <a:stCxn id="23" idx="1"/>
            <a:endCxn id="19" idx="3"/>
          </p:cNvCxnSpPr>
          <p:nvPr/>
        </p:nvCxnSpPr>
        <p:spPr>
          <a:xfrm flipH="1">
            <a:off x="3721256" y="4135945"/>
            <a:ext cx="3684716" cy="372351"/>
          </a:xfrm>
          <a:prstGeom prst="straightConnector1">
            <a:avLst/>
          </a:prstGeom>
          <a:ln w="127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D064E616-FF44-BE87-247F-1D97681E3343}"/>
              </a:ext>
            </a:extLst>
          </p:cNvPr>
          <p:cNvSpPr txBox="1"/>
          <p:nvPr/>
        </p:nvSpPr>
        <p:spPr>
          <a:xfrm rot="21243714">
            <a:off x="4169764" y="2350059"/>
            <a:ext cx="285621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noProof="1"/>
              <a:t>Fuji broadcasts adv packets (GAP)</a:t>
            </a:r>
            <a:endParaRPr lang="en-SG" sz="11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B523641-A011-875D-35AA-36B679011B09}"/>
              </a:ext>
            </a:extLst>
          </p:cNvPr>
          <p:cNvSpPr txBox="1"/>
          <p:nvPr/>
        </p:nvSpPr>
        <p:spPr>
          <a:xfrm rot="186213">
            <a:off x="5046640" y="2679703"/>
            <a:ext cx="223803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noProof="1"/>
              <a:t>C01N connection attempt</a:t>
            </a:r>
            <a:endParaRPr lang="en-SG" sz="11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08DFC3A-5D7B-6E01-6380-82F022217728}"/>
              </a:ext>
            </a:extLst>
          </p:cNvPr>
          <p:cNvSpPr txBox="1"/>
          <p:nvPr/>
        </p:nvSpPr>
        <p:spPr>
          <a:xfrm rot="21245725">
            <a:off x="4082965" y="3502498"/>
            <a:ext cx="200675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noProof="1"/>
              <a:t>Fuji services data (GATT)</a:t>
            </a:r>
            <a:endParaRPr lang="en-SG" sz="11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A74E491-A13D-2A3B-D741-11D821BA5B0F}"/>
              </a:ext>
            </a:extLst>
          </p:cNvPr>
          <p:cNvSpPr txBox="1"/>
          <p:nvPr/>
        </p:nvSpPr>
        <p:spPr>
          <a:xfrm rot="21312789">
            <a:off x="3899688" y="4122598"/>
            <a:ext cx="247646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noProof="1"/>
              <a:t>Fuji characteristics data (GATT)</a:t>
            </a:r>
            <a:endParaRPr lang="en-SG" sz="11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B3E37C0-E948-8B19-C058-BD939C4C7362}"/>
              </a:ext>
            </a:extLst>
          </p:cNvPr>
          <p:cNvSpPr txBox="1"/>
          <p:nvPr/>
        </p:nvSpPr>
        <p:spPr>
          <a:xfrm rot="185172">
            <a:off x="4999655" y="3197860"/>
            <a:ext cx="223803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noProof="1"/>
              <a:t>C01N discover pairing service</a:t>
            </a:r>
            <a:endParaRPr lang="en-SG" sz="11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197DDAB-0047-8859-698C-DE6603DDE1FA}"/>
              </a:ext>
            </a:extLst>
          </p:cNvPr>
          <p:cNvSpPr txBox="1"/>
          <p:nvPr/>
        </p:nvSpPr>
        <p:spPr>
          <a:xfrm rot="234163">
            <a:off x="4696082" y="3822643"/>
            <a:ext cx="321127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200" noProof="1"/>
              <a:t>C01N discover pairing characteristics</a:t>
            </a:r>
            <a:endParaRPr lang="en-SG" sz="14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45C452B-437F-6725-539D-5ABA65A5F653}"/>
              </a:ext>
            </a:extLst>
          </p:cNvPr>
          <p:cNvSpPr txBox="1"/>
          <p:nvPr/>
        </p:nvSpPr>
        <p:spPr>
          <a:xfrm>
            <a:off x="836610" y="4894857"/>
            <a:ext cx="28846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2563" algn="l"/>
              </a:tabLst>
            </a:pPr>
            <a:r>
              <a:rPr lang="en-ZA" sz="1400" noProof="1"/>
              <a:t>6. Subscibe to Fuji’s notify and 	indication characteristics</a:t>
            </a:r>
            <a:endParaRPr lang="en-SG" sz="14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9217869-6936-CED6-1396-E62E84506B07}"/>
              </a:ext>
            </a:extLst>
          </p:cNvPr>
          <p:cNvSpPr txBox="1"/>
          <p:nvPr/>
        </p:nvSpPr>
        <p:spPr>
          <a:xfrm>
            <a:off x="836609" y="5543028"/>
            <a:ext cx="288464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2563" algn="l"/>
              </a:tabLst>
            </a:pPr>
            <a:r>
              <a:rPr lang="en-ZA" sz="1400" noProof="1"/>
              <a:t>7. Ready to use camera</a:t>
            </a:r>
            <a:endParaRPr lang="en-SG" sz="14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AE0E15C-0CD3-25CD-BC2F-F672B6F0A68E}"/>
              </a:ext>
            </a:extLst>
          </p:cNvPr>
          <p:cNvSpPr txBox="1"/>
          <p:nvPr/>
        </p:nvSpPr>
        <p:spPr>
          <a:xfrm>
            <a:off x="7420547" y="4597968"/>
            <a:ext cx="334040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400" noProof="1"/>
              <a:t>Camera acknowledges write</a:t>
            </a:r>
            <a:endParaRPr lang="en-SG" sz="1400" dirty="0"/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D841DCD-2CF3-662B-E9F5-9C5D6FED90C2}"/>
              </a:ext>
            </a:extLst>
          </p:cNvPr>
          <p:cNvCxnSpPr>
            <a:cxnSpLocks/>
            <a:stCxn id="19" idx="3"/>
            <a:endCxn id="78" idx="1"/>
          </p:cNvCxnSpPr>
          <p:nvPr/>
        </p:nvCxnSpPr>
        <p:spPr>
          <a:xfrm>
            <a:off x="3721256" y="4508296"/>
            <a:ext cx="3699291" cy="243561"/>
          </a:xfrm>
          <a:prstGeom prst="straightConnector1">
            <a:avLst/>
          </a:prstGeom>
          <a:ln w="127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3E0CAA12-5F7F-9729-19CB-32A5F4949B3C}"/>
              </a:ext>
            </a:extLst>
          </p:cNvPr>
          <p:cNvSpPr txBox="1"/>
          <p:nvPr/>
        </p:nvSpPr>
        <p:spPr>
          <a:xfrm rot="187296">
            <a:off x="5043257" y="4446976"/>
            <a:ext cx="247768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200" noProof="1"/>
              <a:t>C01N writes mToken and Name</a:t>
            </a:r>
            <a:endParaRPr lang="en-SG" sz="1400" dirty="0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61B8FABC-45BC-CC91-10DC-2DE7EAA384BE}"/>
              </a:ext>
            </a:extLst>
          </p:cNvPr>
          <p:cNvCxnSpPr>
            <a:cxnSpLocks/>
            <a:stCxn id="78" idx="1"/>
            <a:endCxn id="73" idx="3"/>
          </p:cNvCxnSpPr>
          <p:nvPr/>
        </p:nvCxnSpPr>
        <p:spPr>
          <a:xfrm flipH="1">
            <a:off x="3721255" y="4751857"/>
            <a:ext cx="3699292" cy="404610"/>
          </a:xfrm>
          <a:prstGeom prst="straightConnector1">
            <a:avLst/>
          </a:prstGeom>
          <a:ln w="127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20EF317E-4991-3CD6-81EE-B3862538959E}"/>
              </a:ext>
            </a:extLst>
          </p:cNvPr>
          <p:cNvSpPr txBox="1"/>
          <p:nvPr/>
        </p:nvSpPr>
        <p:spPr>
          <a:xfrm rot="21234771">
            <a:off x="4170337" y="4744822"/>
            <a:ext cx="247646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noProof="1"/>
              <a:t>Fuji write response</a:t>
            </a:r>
            <a:endParaRPr lang="en-SG" sz="1100" dirty="0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BF48A101-4E3C-AEA6-186E-849149C6EDA8}"/>
              </a:ext>
            </a:extLst>
          </p:cNvPr>
          <p:cNvSpPr txBox="1"/>
          <p:nvPr/>
        </p:nvSpPr>
        <p:spPr>
          <a:xfrm>
            <a:off x="7420547" y="5206058"/>
            <a:ext cx="36992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400" noProof="1"/>
              <a:t>Send a configuration subscription response</a:t>
            </a:r>
            <a:endParaRPr lang="en-SG" sz="1400" dirty="0"/>
          </a:p>
        </p:txBody>
      </p: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91F89446-7FF3-869D-5D04-9B6F0C01BFE5}"/>
              </a:ext>
            </a:extLst>
          </p:cNvPr>
          <p:cNvCxnSpPr>
            <a:cxnSpLocks/>
            <a:stCxn id="73" idx="3"/>
            <a:endCxn id="160" idx="1"/>
          </p:cNvCxnSpPr>
          <p:nvPr/>
        </p:nvCxnSpPr>
        <p:spPr>
          <a:xfrm>
            <a:off x="3721255" y="5156467"/>
            <a:ext cx="3699292" cy="203480"/>
          </a:xfrm>
          <a:prstGeom prst="straightConnector1">
            <a:avLst/>
          </a:prstGeom>
          <a:ln w="127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63A3300D-9DD4-96C6-F30F-3771BA06B0DC}"/>
              </a:ext>
            </a:extLst>
          </p:cNvPr>
          <p:cNvCxnSpPr>
            <a:cxnSpLocks/>
            <a:stCxn id="160" idx="1"/>
            <a:endCxn id="76" idx="3"/>
          </p:cNvCxnSpPr>
          <p:nvPr/>
        </p:nvCxnSpPr>
        <p:spPr>
          <a:xfrm flipH="1">
            <a:off x="3721252" y="5359947"/>
            <a:ext cx="3699295" cy="336970"/>
          </a:xfrm>
          <a:prstGeom prst="straightConnector1">
            <a:avLst/>
          </a:prstGeom>
          <a:ln w="127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TextBox 168">
            <a:extLst>
              <a:ext uri="{FF2B5EF4-FFF2-40B4-BE49-F238E27FC236}">
                <a16:creationId xmlns:a16="http://schemas.microsoft.com/office/drawing/2014/main" id="{179B762E-EA5A-C893-C2F9-529C7CE32821}"/>
              </a:ext>
            </a:extLst>
          </p:cNvPr>
          <p:cNvSpPr txBox="1"/>
          <p:nvPr/>
        </p:nvSpPr>
        <p:spPr>
          <a:xfrm rot="187296">
            <a:off x="4901702" y="5055742"/>
            <a:ext cx="256625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200" noProof="1"/>
              <a:t>C01N subscribes to characteristics</a:t>
            </a:r>
            <a:endParaRPr lang="en-SG" sz="1400" dirty="0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FC8AEDC6-B15A-8884-7790-7E11B9937AFE}"/>
              </a:ext>
            </a:extLst>
          </p:cNvPr>
          <p:cNvSpPr txBox="1"/>
          <p:nvPr/>
        </p:nvSpPr>
        <p:spPr>
          <a:xfrm rot="21286982">
            <a:off x="4081504" y="5313950"/>
            <a:ext cx="247646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1100" noProof="1"/>
              <a:t>Subscription succeeded</a:t>
            </a:r>
            <a:endParaRPr lang="en-SG" sz="1100" dirty="0"/>
          </a:p>
        </p:txBody>
      </p:sp>
    </p:spTree>
    <p:extLst>
      <p:ext uri="{BB962C8B-B14F-4D97-AF65-F5344CB8AC3E}">
        <p14:creationId xmlns:p14="http://schemas.microsoft.com/office/powerpoint/2010/main" val="2483252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tecture pitch deck_JB_v2" id="{E6E25CD2-8512-4B49-9A83-9AC317278B8F}" vid="{100AFDCD-A339-4D94-B373-F9848C2D26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069D1F-6C1F-4FA3-8CCB-EA801E558BEC}">
  <ds:schemaRefs>
    <ds:schemaRef ds:uri="230e9df3-be65-4c73-a93b-d1236ebd677e"/>
    <ds:schemaRef ds:uri="http://purl.org/dc/elements/1.1/"/>
    <ds:schemaRef ds:uri="http://www.w3.org/XML/1998/namespace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{97243B3E-7404-465A-804E-0B1CCF643BA0}tf16411248_win32</Template>
  <TotalTime>1297</TotalTime>
  <Words>1461</Words>
  <Application>Microsoft Office PowerPoint</Application>
  <PresentationFormat>Widescreen</PresentationFormat>
  <Paragraphs>144</Paragraphs>
  <Slides>16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</vt:lpstr>
      <vt:lpstr>Avenir Next LT Pro Light</vt:lpstr>
      <vt:lpstr>Calibri</vt:lpstr>
      <vt:lpstr>Posterama</vt:lpstr>
      <vt:lpstr>Wingdings</vt:lpstr>
      <vt:lpstr>Office Theme</vt:lpstr>
      <vt:lpstr>Govtech c01n BLE Remote</vt:lpstr>
      <vt:lpstr># whoami</vt:lpstr>
      <vt:lpstr>About The Govtech c01n </vt:lpstr>
      <vt:lpstr>Since the badge has BLE…</vt:lpstr>
      <vt:lpstr>BLE Protocol Reverse Engineering</vt:lpstr>
      <vt:lpstr>BLE Protocol Reverse Engineering</vt:lpstr>
      <vt:lpstr>BLE Protocol Reverse Engineering</vt:lpstr>
      <vt:lpstr>BLE Protocol Reverse Engineering</vt:lpstr>
      <vt:lpstr>Fujifilm’s BLE Pairing Procedure</vt:lpstr>
      <vt:lpstr>Implementing the pairing protocol</vt:lpstr>
      <vt:lpstr>Implementing the pairing protocol</vt:lpstr>
      <vt:lpstr>Implementing the Shutter protocol</vt:lpstr>
      <vt:lpstr>Programming the ESP32</vt:lpstr>
      <vt:lpstr>Current Features</vt:lpstr>
      <vt:lpstr>Demo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Retro Restoration</dc:title>
  <dc:creator>Jon Chiang</dc:creator>
  <cp:lastModifiedBy>Chiang SJ1</cp:lastModifiedBy>
  <cp:revision>85</cp:revision>
  <dcterms:created xsi:type="dcterms:W3CDTF">2023-04-10T11:03:05Z</dcterms:created>
  <dcterms:modified xsi:type="dcterms:W3CDTF">2024-08-02T02:30:23Z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